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30" roundtripDataSignature="AMtx7mjG4lTCjJOSYnMlI/5I9/6jW2tZ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2C3F00-96BE-4D43-83BB-3ED093B17F8C}">
  <a:tblStyle styleId="{CF2C3F00-96BE-4D43-83BB-3ED093B17F8C}"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88b16ccb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2a88b16ccb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a88b16ccb7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2a88b16ccb7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a88b16ccb7_0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2a88b16ccb7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a5e714351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g2a5e714351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88b16ccb7_0_3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a88b16ccb7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a88b16ccb7_0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2a88b16ccb7_0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a5e714351a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2a5e714351a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f2b1e2611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f2b1e2611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f2b1e2611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f2b1e2611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6418f85a2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26418f85a2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6418f85a2e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g26418f85a2e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6436289953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26436289953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 name="Shape 13"/>
        <p:cNvGrpSpPr/>
        <p:nvPr/>
      </p:nvGrpSpPr>
      <p:grpSpPr>
        <a:xfrm>
          <a:off x="0" y="0"/>
          <a:ext cx="0" cy="0"/>
          <a:chOff x="0" y="0"/>
          <a:chExt cx="0" cy="0"/>
        </a:xfrm>
      </p:grpSpPr>
      <p:sp>
        <p:nvSpPr>
          <p:cNvPr id="14" name="Google Shape;14;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6" name="Google Shape;16;p2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7" name="Google Shape;1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2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3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chat.openai.com/" TargetMode="External"/><Relationship Id="rId4" Type="http://schemas.openxmlformats.org/officeDocument/2006/relationships/hyperlink" Target="https://g.co/kgs/efBSoRn" TargetMode="External"/><Relationship Id="rId5" Type="http://schemas.openxmlformats.org/officeDocument/2006/relationships/hyperlink" Target="https://openai.com/dall-e-3" TargetMode="External"/><Relationship Id="rId6" Type="http://schemas.openxmlformats.org/officeDocument/2006/relationships/hyperlink" Target="https://huggingface.co/spaces/stabilityai/stable-diffusion" TargetMode="External"/><Relationship Id="rId7" Type="http://schemas.openxmlformats.org/officeDocument/2006/relationships/hyperlink" Target="https://aitestkitchen.withgoogle.com/tools/music-fx" TargetMode="External"/><Relationship Id="rId8" Type="http://schemas.openxmlformats.org/officeDocument/2006/relationships/hyperlink" Target="https://runwayml.com/ai-magic-tools/gen-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rive.google.com/drive/folders/1pCtv99YMbablus-TAjzE6u0HjcDzGNwz?usp=drive_lin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rive.google.com/drive/folders/1bDwGdAOn68CiWMojfoM0r0Z4nvjR1mkd?usp=drive_lin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b="1" lang="en"/>
              <a:t>Lecture 04</a:t>
            </a:r>
            <a:endParaRPr b="1"/>
          </a:p>
        </p:txBody>
      </p:sp>
      <p:sp>
        <p:nvSpPr>
          <p:cNvPr id="55" name="Google Shape;55;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ctr">
              <a:lnSpc>
                <a:spcPct val="100000"/>
              </a:lnSpc>
              <a:spcBef>
                <a:spcPts val="0"/>
              </a:spcBef>
              <a:spcAft>
                <a:spcPts val="0"/>
              </a:spcAft>
              <a:buClr>
                <a:schemeClr val="dk1"/>
              </a:buClr>
              <a:buSzPct val="117646"/>
              <a:buFont typeface="Arial"/>
              <a:buNone/>
            </a:pPr>
            <a:r>
              <a:rPr lang="en">
                <a:solidFill>
                  <a:schemeClr val="dk1"/>
                </a:solidFill>
              </a:rPr>
              <a:t>Irfan Malik</a:t>
            </a:r>
            <a:endParaRPr>
              <a:solidFill>
                <a:schemeClr val="dk1"/>
              </a:solidFill>
            </a:endParaRPr>
          </a:p>
          <a:p>
            <a:pPr indent="0" lvl="0" marL="0" rtl="0" algn="ctr">
              <a:lnSpc>
                <a:spcPct val="100000"/>
              </a:lnSpc>
              <a:spcBef>
                <a:spcPts val="0"/>
              </a:spcBef>
              <a:spcAft>
                <a:spcPts val="0"/>
              </a:spcAft>
              <a:buSzPct val="117646"/>
              <a:buNone/>
            </a:pPr>
            <a:r>
              <a:rPr lang="en">
                <a:solidFill>
                  <a:schemeClr val="dk1"/>
                </a:solidFill>
              </a:rPr>
              <a:t>Dr. Sheraz Naseer</a:t>
            </a:r>
            <a:endParaRPr>
              <a:solidFill>
                <a:schemeClr val="dk1"/>
              </a:solidFill>
            </a:endParaRPr>
          </a:p>
        </p:txBody>
      </p:sp>
      <p:pic>
        <p:nvPicPr>
          <p:cNvPr id="56" name="Google Shape;56;p1"/>
          <p:cNvPicPr preferRelativeResize="0"/>
          <p:nvPr/>
        </p:nvPicPr>
        <p:blipFill rotWithShape="1">
          <a:blip r:embed="rId3">
            <a:alphaModFix/>
          </a:blip>
          <a:srcRect b="0" l="0" r="0" t="0"/>
          <a:stretch/>
        </p:blipFill>
        <p:spPr>
          <a:xfrm>
            <a:off x="78025" y="4435400"/>
            <a:ext cx="2021288" cy="449175"/>
          </a:xfrm>
          <a:prstGeom prst="rect">
            <a:avLst/>
          </a:prstGeom>
          <a:noFill/>
          <a:ln>
            <a:noFill/>
          </a:ln>
        </p:spPr>
      </p:pic>
      <p:pic>
        <p:nvPicPr>
          <p:cNvPr id="57" name="Google Shape;57;p1"/>
          <p:cNvPicPr preferRelativeResize="0"/>
          <p:nvPr/>
        </p:nvPicPr>
        <p:blipFill rotWithShape="1">
          <a:blip r:embed="rId4">
            <a:alphaModFix/>
          </a:blip>
          <a:srcRect b="0" l="0" r="0" t="0"/>
          <a:stretch/>
        </p:blipFill>
        <p:spPr>
          <a:xfrm>
            <a:off x="7605050" y="4201800"/>
            <a:ext cx="1330074" cy="9163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20"/>
              <a:t>Generative AI</a:t>
            </a:r>
            <a:endParaRPr b="1" sz="3020"/>
          </a:p>
        </p:txBody>
      </p:sp>
      <p:sp>
        <p:nvSpPr>
          <p:cNvPr id="121" name="Google Shape;121;p18"/>
          <p:cNvSpPr txBox="1"/>
          <p:nvPr>
            <p:ph idx="1" type="body"/>
          </p:nvPr>
        </p:nvSpPr>
        <p:spPr>
          <a:xfrm>
            <a:off x="226208" y="1044617"/>
            <a:ext cx="8520600" cy="38154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Text Generation </a:t>
            </a:r>
            <a:endParaRPr sz="2000">
              <a:solidFill>
                <a:schemeClr val="dk1"/>
              </a:solidFill>
            </a:endParaRPr>
          </a:p>
          <a:p>
            <a:pPr indent="-330200" lvl="1" marL="914400" rtl="0" algn="l">
              <a:lnSpc>
                <a:spcPct val="115000"/>
              </a:lnSpc>
              <a:spcBef>
                <a:spcPts val="0"/>
              </a:spcBef>
              <a:spcAft>
                <a:spcPts val="0"/>
              </a:spcAft>
              <a:buClr>
                <a:schemeClr val="dk1"/>
              </a:buClr>
              <a:buSzPts val="1600"/>
              <a:buAutoNum type="alphaLcPeriod"/>
            </a:pPr>
            <a:r>
              <a:rPr lang="en" sz="1600" u="sng">
                <a:solidFill>
                  <a:schemeClr val="dk1"/>
                </a:solidFill>
                <a:hlinkClick r:id="rId3">
                  <a:extLst>
                    <a:ext uri="{A12FA001-AC4F-418D-AE19-62706E023703}">
                      <ahyp:hlinkClr val="tx"/>
                    </a:ext>
                  </a:extLst>
                </a:hlinkClick>
              </a:rPr>
              <a:t>ChatGPT 3.5/4</a:t>
            </a:r>
            <a:endParaRPr sz="1600">
              <a:solidFill>
                <a:schemeClr val="dk1"/>
              </a:solidFill>
            </a:endParaRPr>
          </a:p>
          <a:p>
            <a:pPr indent="-330200" lvl="1" marL="914400" rtl="0" algn="l">
              <a:lnSpc>
                <a:spcPct val="115000"/>
              </a:lnSpc>
              <a:spcBef>
                <a:spcPts val="0"/>
              </a:spcBef>
              <a:spcAft>
                <a:spcPts val="0"/>
              </a:spcAft>
              <a:buClr>
                <a:schemeClr val="dk1"/>
              </a:buClr>
              <a:buSzPts val="1600"/>
              <a:buAutoNum type="alphaLcPeriod"/>
            </a:pPr>
            <a:r>
              <a:rPr lang="en" sz="1600" u="sng">
                <a:solidFill>
                  <a:schemeClr val="dk1"/>
                </a:solidFill>
                <a:hlinkClick r:id="rId4">
                  <a:extLst>
                    <a:ext uri="{A12FA001-AC4F-418D-AE19-62706E023703}">
                      <ahyp:hlinkClr val="tx"/>
                    </a:ext>
                  </a:extLst>
                </a:hlinkClick>
              </a:rPr>
              <a:t>Bard</a:t>
            </a:r>
            <a:endParaRPr sz="16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Image generation </a:t>
            </a:r>
            <a:endParaRPr sz="2000">
              <a:solidFill>
                <a:schemeClr val="dk1"/>
              </a:solidFill>
            </a:endParaRPr>
          </a:p>
          <a:p>
            <a:pPr indent="-330200" lvl="1" marL="914400" rtl="0" algn="l">
              <a:lnSpc>
                <a:spcPct val="115000"/>
              </a:lnSpc>
              <a:spcBef>
                <a:spcPts val="0"/>
              </a:spcBef>
              <a:spcAft>
                <a:spcPts val="0"/>
              </a:spcAft>
              <a:buClr>
                <a:schemeClr val="dk1"/>
              </a:buClr>
              <a:buSzPts val="1600"/>
              <a:buAutoNum type="alphaLcPeriod"/>
            </a:pPr>
            <a:r>
              <a:rPr lang="en" sz="1600" u="sng">
                <a:solidFill>
                  <a:schemeClr val="dk1"/>
                </a:solidFill>
                <a:hlinkClick r:id="rId5">
                  <a:extLst>
                    <a:ext uri="{A12FA001-AC4F-418D-AE19-62706E023703}">
                      <ahyp:hlinkClr val="tx"/>
                    </a:ext>
                  </a:extLst>
                </a:hlinkClick>
              </a:rPr>
              <a:t>Dall-E3</a:t>
            </a:r>
            <a:endParaRPr sz="1600">
              <a:solidFill>
                <a:schemeClr val="dk1"/>
              </a:solidFill>
            </a:endParaRPr>
          </a:p>
          <a:p>
            <a:pPr indent="-330200" lvl="1" marL="914400" rtl="0" algn="l">
              <a:lnSpc>
                <a:spcPct val="115000"/>
              </a:lnSpc>
              <a:spcBef>
                <a:spcPts val="0"/>
              </a:spcBef>
              <a:spcAft>
                <a:spcPts val="0"/>
              </a:spcAft>
              <a:buClr>
                <a:schemeClr val="dk1"/>
              </a:buClr>
              <a:buSzPts val="1600"/>
              <a:buAutoNum type="alphaLcPeriod"/>
            </a:pPr>
            <a:r>
              <a:rPr lang="en" sz="1600" u="sng">
                <a:solidFill>
                  <a:schemeClr val="hlink"/>
                </a:solidFill>
                <a:hlinkClick r:id="rId6"/>
              </a:rPr>
              <a:t>Stable Diffusion </a:t>
            </a:r>
            <a:endParaRPr sz="16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Music Generation </a:t>
            </a:r>
            <a:endParaRPr sz="2000">
              <a:solidFill>
                <a:schemeClr val="dk1"/>
              </a:solidFill>
            </a:endParaRPr>
          </a:p>
          <a:p>
            <a:pPr indent="-330200" lvl="1" marL="914400" rtl="0" algn="l">
              <a:lnSpc>
                <a:spcPct val="115000"/>
              </a:lnSpc>
              <a:spcBef>
                <a:spcPts val="0"/>
              </a:spcBef>
              <a:spcAft>
                <a:spcPts val="0"/>
              </a:spcAft>
              <a:buClr>
                <a:schemeClr val="dk1"/>
              </a:buClr>
              <a:buSzPts val="1600"/>
              <a:buAutoNum type="alphaLcPeriod"/>
            </a:pPr>
            <a:r>
              <a:rPr lang="en" sz="1600" u="sng">
                <a:solidFill>
                  <a:schemeClr val="dk1"/>
                </a:solidFill>
                <a:hlinkClick r:id="rId7">
                  <a:extLst>
                    <a:ext uri="{A12FA001-AC4F-418D-AE19-62706E023703}">
                      <ahyp:hlinkClr val="tx"/>
                    </a:ext>
                  </a:extLst>
                </a:hlinkClick>
              </a:rPr>
              <a:t>Music-LM</a:t>
            </a:r>
            <a:endParaRPr sz="16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Video Generation </a:t>
            </a:r>
            <a:endParaRPr sz="2000">
              <a:solidFill>
                <a:schemeClr val="dk1"/>
              </a:solidFill>
            </a:endParaRPr>
          </a:p>
          <a:p>
            <a:pPr indent="-330200" lvl="1" marL="914400" rtl="0" algn="l">
              <a:lnSpc>
                <a:spcPct val="115000"/>
              </a:lnSpc>
              <a:spcBef>
                <a:spcPts val="0"/>
              </a:spcBef>
              <a:spcAft>
                <a:spcPts val="0"/>
              </a:spcAft>
              <a:buClr>
                <a:schemeClr val="dk1"/>
              </a:buClr>
              <a:buSzPts val="1600"/>
              <a:buAutoNum type="alphaLcPeriod"/>
            </a:pPr>
            <a:r>
              <a:rPr lang="en" sz="1600" u="sng">
                <a:solidFill>
                  <a:schemeClr val="dk1"/>
                </a:solidFill>
                <a:hlinkClick r:id="rId8">
                  <a:extLst>
                    <a:ext uri="{A12FA001-AC4F-418D-AE19-62706E023703}">
                      <ahyp:hlinkClr val="tx"/>
                    </a:ext>
                  </a:extLst>
                </a:hlinkClick>
              </a:rPr>
              <a:t>Runway ML Gen-2</a:t>
            </a:r>
            <a:endParaRPr sz="1600">
              <a:solidFill>
                <a:schemeClr val="dk1"/>
              </a:solidFill>
            </a:endParaRPr>
          </a:p>
        </p:txBody>
      </p:sp>
      <p:sp>
        <p:nvSpPr>
          <p:cNvPr id="122" name="Google Shape;12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28" name="Google Shape;128;p2"/>
          <p:cNvSpPr txBox="1"/>
          <p:nvPr>
            <p:ph idx="1" type="body"/>
          </p:nvPr>
        </p:nvSpPr>
        <p:spPr>
          <a:xfrm>
            <a:off x="226208" y="786634"/>
            <a:ext cx="8356600" cy="620422"/>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990"/>
              <a:buNone/>
            </a:pPr>
            <a:r>
              <a:rPr b="1" lang="en" sz="3020">
                <a:solidFill>
                  <a:schemeClr val="dk1"/>
                </a:solidFill>
              </a:rPr>
              <a:t>  Discriminative AI                Generative AI  </a:t>
            </a:r>
            <a:endParaRPr/>
          </a:p>
          <a:p>
            <a:pPr indent="0" lvl="0" marL="114300" rtl="0" algn="l">
              <a:lnSpc>
                <a:spcPct val="100000"/>
              </a:lnSpc>
              <a:spcBef>
                <a:spcPts val="0"/>
              </a:spcBef>
              <a:spcAft>
                <a:spcPts val="0"/>
              </a:spcAft>
              <a:buClr>
                <a:schemeClr val="dk1"/>
              </a:buClr>
              <a:buSzPts val="990"/>
              <a:buNone/>
            </a:pPr>
            <a:r>
              <a:rPr b="1" lang="en" sz="3020">
                <a:solidFill>
                  <a:schemeClr val="dk1"/>
                </a:solidFill>
              </a:rPr>
              <a:t>       </a:t>
            </a:r>
            <a:endParaRPr/>
          </a:p>
        </p:txBody>
      </p:sp>
      <p:sp>
        <p:nvSpPr>
          <p:cNvPr id="129" name="Google Shape;129;p2"/>
          <p:cNvSpPr txBox="1"/>
          <p:nvPr/>
        </p:nvSpPr>
        <p:spPr>
          <a:xfrm>
            <a:off x="311700" y="1657349"/>
            <a:ext cx="85180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30" name="Google Shape;130;p2"/>
          <p:cNvSpPr txBox="1"/>
          <p:nvPr/>
        </p:nvSpPr>
        <p:spPr>
          <a:xfrm>
            <a:off x="311700" y="1657350"/>
            <a:ext cx="8517000" cy="234610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1" name="Google Shape;131;p2"/>
          <p:cNvSpPr txBox="1"/>
          <p:nvPr/>
        </p:nvSpPr>
        <p:spPr>
          <a:xfrm>
            <a:off x="422901" y="1407056"/>
            <a:ext cx="3740710" cy="3477908"/>
          </a:xfrm>
          <a:prstGeom prst="rect">
            <a:avLst/>
          </a:prstGeom>
          <a:noFill/>
          <a:ln>
            <a:noFill/>
          </a:ln>
        </p:spPr>
        <p:txBody>
          <a:bodyPr anchorCtr="0" anchor="t" bIns="91425" lIns="91425" spcFirstLastPara="1" rIns="91425" wrap="square" tIns="91425">
            <a:normAutofit/>
          </a:bodyPr>
          <a:lstStyle/>
          <a:p>
            <a:pPr indent="0" lvl="0" marL="122873" marR="0" rtl="0" algn="l">
              <a:lnSpc>
                <a:spcPct val="150000"/>
              </a:lnSpc>
              <a:spcBef>
                <a:spcPts val="0"/>
              </a:spcBef>
              <a:spcAft>
                <a:spcPts val="0"/>
              </a:spcAft>
              <a:buClr>
                <a:schemeClr val="dk1"/>
              </a:buClr>
              <a:buSzPts val="1665"/>
              <a:buFont typeface="Arial"/>
              <a:buNone/>
            </a:pPr>
            <a:r>
              <a:rPr b="0" i="0" lang="en" sz="1800" u="none" cap="none" strike="noStrike">
                <a:solidFill>
                  <a:schemeClr val="dk1"/>
                </a:solidFill>
                <a:latin typeface="Arial"/>
                <a:ea typeface="Arial"/>
                <a:cs typeface="Arial"/>
                <a:sym typeface="Arial"/>
              </a:rPr>
              <a:t>Discriminative AI represents a specialized area in Artificial intelligence focused on distinguishing different types of data input. Unlike Generative AI,  discriminative AI relies on existing data, identifying and categorizing it based on learned patterns.</a:t>
            </a:r>
            <a:endParaRPr/>
          </a:p>
        </p:txBody>
      </p:sp>
      <p:sp>
        <p:nvSpPr>
          <p:cNvPr id="132" name="Google Shape;132;p2"/>
          <p:cNvSpPr txBox="1"/>
          <p:nvPr/>
        </p:nvSpPr>
        <p:spPr>
          <a:xfrm>
            <a:off x="4864551" y="1363042"/>
            <a:ext cx="3742149" cy="3780458"/>
          </a:xfrm>
          <a:prstGeom prst="rect">
            <a:avLst/>
          </a:prstGeom>
          <a:noFill/>
          <a:ln>
            <a:noFill/>
          </a:ln>
        </p:spPr>
        <p:txBody>
          <a:bodyPr anchorCtr="0" anchor="t" bIns="91425" lIns="91425" spcFirstLastPara="1" rIns="91425" wrap="square" tIns="91425">
            <a:normAutofit lnSpcReduction="10000"/>
          </a:bodyPr>
          <a:lstStyle/>
          <a:p>
            <a:pPr indent="0" lvl="0" marL="122873" marR="0" rtl="0" algn="l">
              <a:lnSpc>
                <a:spcPct val="150000"/>
              </a:lnSpc>
              <a:spcBef>
                <a:spcPts val="0"/>
              </a:spcBef>
              <a:spcAft>
                <a:spcPts val="0"/>
              </a:spcAft>
              <a:buClr>
                <a:schemeClr val="dk1"/>
              </a:buClr>
              <a:buSzPts val="1665"/>
              <a:buFont typeface="Arial"/>
              <a:buNone/>
            </a:pPr>
            <a:r>
              <a:rPr b="0" i="0" lang="en" sz="1800" u="none" cap="none" strike="noStrike">
                <a:solidFill>
                  <a:schemeClr val="dk1"/>
                </a:solidFill>
                <a:latin typeface="Arial"/>
                <a:ea typeface="Arial"/>
                <a:cs typeface="Arial"/>
                <a:sym typeface="Arial"/>
              </a:rPr>
              <a:t>Generative Artificial Intelligence , also known as GAI refers to AI systems capable of  generating text ,images or other data in response to inputted prompt. These systems learn from existing data and then create new content that shares similar characteristics with training data.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
          <p:cNvSpPr txBox="1"/>
          <p:nvPr>
            <p:ph type="title"/>
          </p:nvPr>
        </p:nvSpPr>
        <p:spPr>
          <a:xfrm>
            <a:off x="275963" y="135976"/>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20"/>
              <a:t>Large Language Models(LLMs)</a:t>
            </a:r>
            <a:endParaRPr/>
          </a:p>
        </p:txBody>
      </p:sp>
      <p:sp>
        <p:nvSpPr>
          <p:cNvPr id="138" name="Google Shape;138;p3"/>
          <p:cNvSpPr txBox="1"/>
          <p:nvPr>
            <p:ph idx="1" type="body"/>
          </p:nvPr>
        </p:nvSpPr>
        <p:spPr>
          <a:xfrm>
            <a:off x="503653" y="791015"/>
            <a:ext cx="8136694" cy="738633"/>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rgbClr val="000000"/>
              </a:buClr>
              <a:buSzPts val="1600"/>
              <a:buNone/>
            </a:pPr>
            <a:r>
              <a:rPr lang="en">
                <a:solidFill>
                  <a:srgbClr val="000000"/>
                </a:solidFill>
              </a:rPr>
              <a:t>Large Language Model refers to large, general purpose language models that      can be pre-trained and then fine-tuned for specific purposes.</a:t>
            </a:r>
            <a:endParaRPr/>
          </a:p>
        </p:txBody>
      </p:sp>
      <p:sp>
        <p:nvSpPr>
          <p:cNvPr id="139" name="Google Shape;13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40" name="Google Shape;140;p3"/>
          <p:cNvPicPr preferRelativeResize="0"/>
          <p:nvPr/>
        </p:nvPicPr>
        <p:blipFill rotWithShape="1">
          <a:blip r:embed="rId3">
            <a:alphaModFix/>
          </a:blip>
          <a:srcRect b="0" l="0" r="0" t="0"/>
          <a:stretch/>
        </p:blipFill>
        <p:spPr>
          <a:xfrm>
            <a:off x="1298529" y="1611987"/>
            <a:ext cx="6091561" cy="35315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Diffusion Models</a:t>
            </a:r>
            <a:endParaRPr/>
          </a:p>
        </p:txBody>
      </p:sp>
      <p:sp>
        <p:nvSpPr>
          <p:cNvPr id="146" name="Google Shape;146;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122873" rtl="0" algn="l">
              <a:lnSpc>
                <a:spcPct val="150000"/>
              </a:lnSpc>
              <a:spcBef>
                <a:spcPts val="0"/>
              </a:spcBef>
              <a:spcAft>
                <a:spcPts val="0"/>
              </a:spcAft>
              <a:buClr>
                <a:schemeClr val="dk1"/>
              </a:buClr>
              <a:buSzPts val="1665"/>
              <a:buNone/>
            </a:pPr>
            <a:r>
              <a:rPr lang="en">
                <a:solidFill>
                  <a:schemeClr val="dk1"/>
                </a:solidFill>
              </a:rPr>
              <a:t>   Diffusion models are advanced machine learning algorithms that uniquely generate high-quality data by progressively adding noise to a dataset and then learning to reverse the process.</a:t>
            </a:r>
            <a:endParaRPr/>
          </a:p>
        </p:txBody>
      </p:sp>
      <p:sp>
        <p:nvSpPr>
          <p:cNvPr id="147" name="Google Shape;14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48" name="Google Shape;148;p4"/>
          <p:cNvPicPr preferRelativeResize="0"/>
          <p:nvPr/>
        </p:nvPicPr>
        <p:blipFill rotWithShape="1">
          <a:blip r:embed="rId3">
            <a:alphaModFix/>
          </a:blip>
          <a:srcRect b="0" l="0" r="0" t="0"/>
          <a:stretch/>
        </p:blipFill>
        <p:spPr>
          <a:xfrm>
            <a:off x="421820" y="2476500"/>
            <a:ext cx="8050637" cy="2667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fontScale="92500"/>
          </a:bodyPr>
          <a:lstStyle/>
          <a:p>
            <a:pPr indent="0" lvl="0" marL="139700" rtl="0" algn="l">
              <a:lnSpc>
                <a:spcPct val="115000"/>
              </a:lnSpc>
              <a:spcBef>
                <a:spcPts val="0"/>
              </a:spcBef>
              <a:spcAft>
                <a:spcPts val="0"/>
              </a:spcAft>
              <a:buSzPct val="108108"/>
              <a:buNone/>
            </a:pPr>
            <a:r>
              <a:rPr lang="en"/>
              <a:t>                 </a:t>
            </a:r>
            <a:r>
              <a:rPr b="1" lang="en" sz="3020">
                <a:solidFill>
                  <a:schemeClr val="dk1"/>
                </a:solidFill>
              </a:rPr>
              <a:t>LLMs</a:t>
            </a:r>
            <a:endParaRPr/>
          </a:p>
          <a:p>
            <a:pPr indent="-317500" lvl="0" marL="457200" rtl="0" algn="l">
              <a:lnSpc>
                <a:spcPct val="115000"/>
              </a:lnSpc>
              <a:spcBef>
                <a:spcPts val="0"/>
              </a:spcBef>
              <a:spcAft>
                <a:spcPts val="0"/>
              </a:spcAft>
              <a:buSzPct val="84084"/>
              <a:buChar char="●"/>
            </a:pPr>
            <a:r>
              <a:rPr lang="en" sz="1800">
                <a:solidFill>
                  <a:schemeClr val="dk1"/>
                </a:solidFill>
              </a:rPr>
              <a:t>LLMs can perform various natural language tasks without fine-tuning or task-specific  training.</a:t>
            </a:r>
            <a:endParaRPr/>
          </a:p>
          <a:p>
            <a:pPr indent="-317500" lvl="0" marL="457200" rtl="0" algn="l">
              <a:lnSpc>
                <a:spcPct val="115000"/>
              </a:lnSpc>
              <a:spcBef>
                <a:spcPts val="0"/>
              </a:spcBef>
              <a:spcAft>
                <a:spcPts val="0"/>
              </a:spcAft>
              <a:buSzPct val="84084"/>
              <a:buChar char="●"/>
            </a:pPr>
            <a:r>
              <a:rPr lang="en" sz="1800">
                <a:solidFill>
                  <a:schemeClr val="dk1"/>
                </a:solidFill>
              </a:rPr>
              <a:t> LLMs work with natural language data, such as text and sentences.</a:t>
            </a:r>
            <a:endParaRPr/>
          </a:p>
          <a:p>
            <a:pPr indent="0" lvl="0" marL="139700" rtl="0" algn="l">
              <a:lnSpc>
                <a:spcPct val="115000"/>
              </a:lnSpc>
              <a:spcBef>
                <a:spcPts val="0"/>
              </a:spcBef>
              <a:spcAft>
                <a:spcPts val="0"/>
              </a:spcAft>
              <a:buSzPct val="84084"/>
              <a:buNone/>
            </a:pPr>
            <a:r>
              <a:t/>
            </a:r>
            <a:endParaRPr sz="1800">
              <a:solidFill>
                <a:schemeClr val="dk1"/>
              </a:solidFill>
            </a:endParaRPr>
          </a:p>
          <a:p>
            <a:pPr indent="-317500" lvl="0" marL="457200" rtl="0" algn="l">
              <a:lnSpc>
                <a:spcPct val="115000"/>
              </a:lnSpc>
              <a:spcBef>
                <a:spcPts val="0"/>
              </a:spcBef>
              <a:spcAft>
                <a:spcPts val="0"/>
              </a:spcAft>
              <a:buSzPct val="84084"/>
              <a:buChar char="●"/>
            </a:pPr>
            <a:r>
              <a:rPr lang="en" sz="1800">
                <a:solidFill>
                  <a:schemeClr val="dk1"/>
                </a:solidFill>
              </a:rPr>
              <a:t>LLMs generate coherent and relevant text output given any prompt.</a:t>
            </a:r>
            <a:endParaRPr/>
          </a:p>
        </p:txBody>
      </p:sp>
      <p:sp>
        <p:nvSpPr>
          <p:cNvPr id="154" name="Google Shape;154;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fontScale="92500" lnSpcReduction="10000"/>
          </a:bodyPr>
          <a:lstStyle/>
          <a:p>
            <a:pPr indent="0" lvl="0" marL="139700" rtl="0" algn="l">
              <a:lnSpc>
                <a:spcPct val="115000"/>
              </a:lnSpc>
              <a:spcBef>
                <a:spcPts val="0"/>
              </a:spcBef>
              <a:spcAft>
                <a:spcPts val="0"/>
              </a:spcAft>
              <a:buSzPct val="108108"/>
              <a:buNone/>
            </a:pPr>
            <a:r>
              <a:rPr lang="en"/>
              <a:t>         </a:t>
            </a:r>
            <a:r>
              <a:rPr b="1" lang="en" sz="3020">
                <a:solidFill>
                  <a:schemeClr val="dk1"/>
                </a:solidFill>
              </a:rPr>
              <a:t>Diffusion Models</a:t>
            </a:r>
            <a:endParaRPr/>
          </a:p>
          <a:p>
            <a:pPr indent="-317500" lvl="0" marL="457200" rtl="0" algn="l">
              <a:lnSpc>
                <a:spcPct val="115000"/>
              </a:lnSpc>
              <a:spcBef>
                <a:spcPts val="0"/>
              </a:spcBef>
              <a:spcAft>
                <a:spcPts val="0"/>
              </a:spcAft>
              <a:buSzPct val="84084"/>
              <a:buChar char="●"/>
            </a:pPr>
            <a:r>
              <a:rPr lang="en" sz="1800">
                <a:solidFill>
                  <a:schemeClr val="dk1"/>
                </a:solidFill>
              </a:rPr>
              <a:t>Diffusion models are specialized in image generation tasks, transforming noise into realistic and diverse images.</a:t>
            </a:r>
            <a:endParaRPr/>
          </a:p>
          <a:p>
            <a:pPr indent="-317500" lvl="0" marL="457200" rtl="0" algn="l">
              <a:lnSpc>
                <a:spcPct val="115000"/>
              </a:lnSpc>
              <a:spcBef>
                <a:spcPts val="0"/>
              </a:spcBef>
              <a:spcAft>
                <a:spcPts val="0"/>
              </a:spcAft>
              <a:buSzPct val="84084"/>
              <a:buChar char="●"/>
            </a:pPr>
            <a:r>
              <a:rPr lang="en" sz="1800">
                <a:solidFill>
                  <a:schemeClr val="dk1"/>
                </a:solidFill>
              </a:rPr>
              <a:t>Diffusion models operate on image data, learning appearance and variation from large datasets.</a:t>
            </a:r>
            <a:endParaRPr/>
          </a:p>
          <a:p>
            <a:pPr indent="-317500" lvl="0" marL="457200" rtl="0" algn="l">
              <a:lnSpc>
                <a:spcPct val="115000"/>
              </a:lnSpc>
              <a:spcBef>
                <a:spcPts val="0"/>
              </a:spcBef>
              <a:spcAft>
                <a:spcPts val="0"/>
              </a:spcAft>
              <a:buSzPct val="84084"/>
              <a:buChar char="●"/>
            </a:pPr>
            <a:r>
              <a:rPr lang="en" sz="1800">
                <a:solidFill>
                  <a:schemeClr val="dk1"/>
                </a:solidFill>
              </a:rPr>
              <a:t>Diffusion model produce realistic and multifaceted images by reversing a diffusion process.</a:t>
            </a:r>
            <a:endParaRPr/>
          </a:p>
        </p:txBody>
      </p:sp>
      <p:sp>
        <p:nvSpPr>
          <p:cNvPr id="155" name="Google Shape;15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aphicFrame>
        <p:nvGraphicFramePr>
          <p:cNvPr id="156" name="Google Shape;156;p5"/>
          <p:cNvGraphicFramePr/>
          <p:nvPr/>
        </p:nvGraphicFramePr>
        <p:xfrm>
          <a:off x="503464" y="1768929"/>
          <a:ext cx="3000000" cy="3000000"/>
        </p:xfrm>
        <a:graphic>
          <a:graphicData uri="http://schemas.openxmlformats.org/drawingml/2006/table">
            <a:tbl>
              <a:tblPr bandRow="1" firstRow="1">
                <a:noFill/>
                <a:tableStyleId>{CF2C3F00-96BE-4D43-83BB-3ED093B17F8C}</a:tableStyleId>
              </a:tblPr>
              <a:tblGrid>
                <a:gridCol w="2776275"/>
                <a:gridCol w="2776275"/>
                <a:gridCol w="2776275"/>
              </a:tblGrid>
              <a:tr h="976525">
                <a:tc>
                  <a:txBody>
                    <a:bodyPr/>
                    <a:lstStyle/>
                    <a:p>
                      <a:pPr indent="0" lvl="0" marL="0" marR="0" rtl="0" algn="l">
                        <a:lnSpc>
                          <a:spcPct val="100000"/>
                        </a:lnSpc>
                        <a:spcBef>
                          <a:spcPts val="0"/>
                        </a:spcBef>
                        <a:spcAft>
                          <a:spcPts val="0"/>
                        </a:spcAft>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800" u="none" cap="none" strike="noStrike"/>
                    </a:p>
                  </a:txBody>
                  <a:tcPr marT="45725" marB="45725" marR="91450" marL="91450"/>
                </a:tc>
              </a:tr>
              <a:tr h="976525">
                <a:tc>
                  <a:txBody>
                    <a:bodyPr/>
                    <a:lstStyle/>
                    <a:p>
                      <a:pPr indent="0" lvl="0" marL="0" marR="0" rtl="0" algn="l">
                        <a:lnSpc>
                          <a:spcPct val="100000"/>
                        </a:lnSpc>
                        <a:spcBef>
                          <a:spcPts val="0"/>
                        </a:spcBef>
                        <a:spcAft>
                          <a:spcPts val="0"/>
                        </a:spcAft>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800" u="none" cap="none" strike="noStrike"/>
                    </a:p>
                  </a:txBody>
                  <a:tcPr marT="45725" marB="45725" marR="91450" marL="91450"/>
                </a:tc>
              </a:tr>
              <a:tr h="976525">
                <a:tc>
                  <a:txBody>
                    <a:bodyPr/>
                    <a:lstStyle/>
                    <a:p>
                      <a:pPr indent="0" lvl="0" marL="0" marR="0" rtl="0" algn="l">
                        <a:lnSpc>
                          <a:spcPct val="100000"/>
                        </a:lnSpc>
                        <a:spcBef>
                          <a:spcPts val="0"/>
                        </a:spcBef>
                        <a:spcAft>
                          <a:spcPts val="0"/>
                        </a:spcAft>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800" u="none" cap="none" strike="noStrike"/>
                    </a:p>
                  </a:txBody>
                  <a:tcPr marT="45725" marB="45725" marR="91450" marL="91450"/>
                </a:tc>
              </a:tr>
            </a:tbl>
          </a:graphicData>
        </a:graphic>
      </p:graphicFrame>
      <p:sp>
        <p:nvSpPr>
          <p:cNvPr id="157" name="Google Shape;157;p5"/>
          <p:cNvSpPr txBox="1"/>
          <p:nvPr/>
        </p:nvSpPr>
        <p:spPr>
          <a:xfrm>
            <a:off x="311699" y="1657349"/>
            <a:ext cx="387930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58" name="Google Shape;158;p5"/>
          <p:cNvSpPr txBox="1"/>
          <p:nvPr/>
        </p:nvSpPr>
        <p:spPr>
          <a:xfrm>
            <a:off x="407586" y="1611086"/>
            <a:ext cx="8328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g2a88b16ccb7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Tokenization</a:t>
            </a:r>
            <a:endParaRPr b="1" sz="3020"/>
          </a:p>
        </p:txBody>
      </p:sp>
      <p:sp>
        <p:nvSpPr>
          <p:cNvPr id="164" name="Google Shape;164;g2a88b16ccb7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0"/>
              </a:spcBef>
              <a:spcAft>
                <a:spcPts val="0"/>
              </a:spcAft>
              <a:buSzPts val="1665"/>
              <a:buNone/>
            </a:pPr>
            <a:r>
              <a:rPr b="1" lang="en">
                <a:solidFill>
                  <a:schemeClr val="dk1"/>
                </a:solidFill>
              </a:rPr>
              <a:t>Definition: </a:t>
            </a:r>
            <a:r>
              <a:rPr lang="en">
                <a:solidFill>
                  <a:schemeClr val="dk1"/>
                </a:solidFill>
              </a:rPr>
              <a:t>Tokenization is the process of </a:t>
            </a:r>
            <a:r>
              <a:rPr b="1" lang="en">
                <a:solidFill>
                  <a:srgbClr val="CC0000"/>
                </a:solidFill>
              </a:rPr>
              <a:t>breaking down</a:t>
            </a:r>
            <a:r>
              <a:rPr lang="en">
                <a:solidFill>
                  <a:schemeClr val="dk1"/>
                </a:solidFill>
              </a:rPr>
              <a:t> text into </a:t>
            </a:r>
            <a:r>
              <a:rPr b="1" lang="en">
                <a:solidFill>
                  <a:srgbClr val="CC0000"/>
                </a:solidFill>
              </a:rPr>
              <a:t>smaller units</a:t>
            </a:r>
            <a:r>
              <a:rPr lang="en">
                <a:solidFill>
                  <a:schemeClr val="dk1"/>
                </a:solidFill>
              </a:rPr>
              <a:t> called tokens, which can be </a:t>
            </a:r>
            <a:r>
              <a:rPr b="1" lang="en">
                <a:solidFill>
                  <a:srgbClr val="CC0000"/>
                </a:solidFill>
              </a:rPr>
              <a:t>words</a:t>
            </a:r>
            <a:r>
              <a:rPr lang="en">
                <a:solidFill>
                  <a:schemeClr val="dk1"/>
                </a:solidFill>
              </a:rPr>
              <a:t>, </a:t>
            </a:r>
            <a:r>
              <a:rPr b="1" lang="en">
                <a:solidFill>
                  <a:srgbClr val="CC0000"/>
                </a:solidFill>
              </a:rPr>
              <a:t>phrases</a:t>
            </a:r>
            <a:r>
              <a:rPr lang="en">
                <a:solidFill>
                  <a:schemeClr val="dk1"/>
                </a:solidFill>
              </a:rPr>
              <a:t>, or </a:t>
            </a:r>
            <a:r>
              <a:rPr b="1" lang="en">
                <a:solidFill>
                  <a:srgbClr val="CC0000"/>
                </a:solidFill>
              </a:rPr>
              <a:t>even characters</a:t>
            </a:r>
            <a:r>
              <a:rPr lang="en">
                <a:solidFill>
                  <a:schemeClr val="dk1"/>
                </a:solidFill>
              </a:rPr>
              <a:t>. </a:t>
            </a:r>
            <a:endParaRPr>
              <a:solidFill>
                <a:schemeClr val="dk1"/>
              </a:solidFill>
            </a:endParaRPr>
          </a:p>
          <a:p>
            <a:pPr indent="0" lvl="0" marL="0" rtl="0" algn="l">
              <a:lnSpc>
                <a:spcPct val="130000"/>
              </a:lnSpc>
              <a:spcBef>
                <a:spcPts val="0"/>
              </a:spcBef>
              <a:spcAft>
                <a:spcPts val="0"/>
              </a:spcAft>
              <a:buSzPts val="1665"/>
              <a:buNone/>
            </a:pPr>
            <a:r>
              <a:t/>
            </a:r>
            <a:endParaRPr>
              <a:solidFill>
                <a:schemeClr val="dk1"/>
              </a:solidFill>
            </a:endParaRPr>
          </a:p>
          <a:p>
            <a:pPr indent="0" lvl="0" marL="0" rtl="0" algn="l">
              <a:lnSpc>
                <a:spcPct val="130000"/>
              </a:lnSpc>
              <a:spcBef>
                <a:spcPts val="0"/>
              </a:spcBef>
              <a:spcAft>
                <a:spcPts val="0"/>
              </a:spcAft>
              <a:buSzPts val="1665"/>
              <a:buNone/>
            </a:pPr>
            <a:r>
              <a:t/>
            </a:r>
            <a:endParaRPr>
              <a:solidFill>
                <a:schemeClr val="dk1"/>
              </a:solidFill>
            </a:endParaRPr>
          </a:p>
        </p:txBody>
      </p:sp>
      <p:sp>
        <p:nvSpPr>
          <p:cNvPr id="165" name="Google Shape;165;g2a88b16ccb7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66" name="Google Shape;166;g2a88b16ccb7_0_0"/>
          <p:cNvPicPr preferRelativeResize="0"/>
          <p:nvPr/>
        </p:nvPicPr>
        <p:blipFill rotWithShape="1">
          <a:blip r:embed="rId3">
            <a:alphaModFix/>
          </a:blip>
          <a:srcRect b="18220" l="0" r="0" t="0"/>
          <a:stretch/>
        </p:blipFill>
        <p:spPr>
          <a:xfrm>
            <a:off x="1122225" y="2286625"/>
            <a:ext cx="6285300" cy="2567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a88b16ccb7_0_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Tokens in Language Models</a:t>
            </a:r>
            <a:endParaRPr b="1" sz="3020"/>
          </a:p>
        </p:txBody>
      </p:sp>
      <p:sp>
        <p:nvSpPr>
          <p:cNvPr id="172" name="Google Shape;172;g2a88b16ccb7_0_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0"/>
              </a:spcBef>
              <a:spcAft>
                <a:spcPts val="0"/>
              </a:spcAft>
              <a:buSzPts val="1665"/>
              <a:buNone/>
            </a:pPr>
            <a:r>
              <a:rPr b="1" lang="en">
                <a:solidFill>
                  <a:schemeClr val="dk1"/>
                </a:solidFill>
              </a:rPr>
              <a:t>Definition: </a:t>
            </a:r>
            <a:r>
              <a:rPr lang="en">
                <a:solidFill>
                  <a:schemeClr val="dk1"/>
                </a:solidFill>
              </a:rPr>
              <a:t>Tokens are the fundamental </a:t>
            </a:r>
            <a:r>
              <a:rPr b="1" lang="en">
                <a:solidFill>
                  <a:srgbClr val="CC0000"/>
                </a:solidFill>
              </a:rPr>
              <a:t>units</a:t>
            </a:r>
            <a:r>
              <a:rPr lang="en">
                <a:solidFill>
                  <a:schemeClr val="dk1"/>
                </a:solidFill>
              </a:rPr>
              <a:t> of text used by language models. They can be as short as a </a:t>
            </a:r>
            <a:r>
              <a:rPr b="1" lang="en">
                <a:solidFill>
                  <a:srgbClr val="CC0000"/>
                </a:solidFill>
              </a:rPr>
              <a:t>single character</a:t>
            </a:r>
            <a:r>
              <a:rPr lang="en">
                <a:solidFill>
                  <a:schemeClr val="dk1"/>
                </a:solidFill>
              </a:rPr>
              <a:t> or as long as a </a:t>
            </a:r>
            <a:r>
              <a:rPr b="1" lang="en">
                <a:solidFill>
                  <a:srgbClr val="CC0000"/>
                </a:solidFill>
              </a:rPr>
              <a:t>word</a:t>
            </a:r>
            <a:r>
              <a:rPr lang="en">
                <a:solidFill>
                  <a:schemeClr val="dk1"/>
                </a:solidFill>
              </a:rPr>
              <a:t> or </a:t>
            </a:r>
            <a:r>
              <a:rPr b="1" lang="en">
                <a:solidFill>
                  <a:srgbClr val="CC0000"/>
                </a:solidFill>
              </a:rPr>
              <a:t>phrase.</a:t>
            </a:r>
            <a:endParaRPr b="1">
              <a:solidFill>
                <a:srgbClr val="CC0000"/>
              </a:solidFill>
            </a:endParaRPr>
          </a:p>
          <a:p>
            <a:pPr indent="0" lvl="0" marL="0" rtl="0" algn="l">
              <a:lnSpc>
                <a:spcPct val="130000"/>
              </a:lnSpc>
              <a:spcBef>
                <a:spcPts val="0"/>
              </a:spcBef>
              <a:spcAft>
                <a:spcPts val="0"/>
              </a:spcAft>
              <a:buSzPts val="1665"/>
              <a:buNone/>
            </a:pPr>
            <a:r>
              <a:t/>
            </a:r>
            <a:endParaRPr>
              <a:solidFill>
                <a:schemeClr val="dk1"/>
              </a:solidFill>
            </a:endParaRPr>
          </a:p>
          <a:p>
            <a:pPr indent="0" lvl="0" marL="0" rtl="0" algn="l">
              <a:lnSpc>
                <a:spcPct val="130000"/>
              </a:lnSpc>
              <a:spcBef>
                <a:spcPts val="0"/>
              </a:spcBef>
              <a:spcAft>
                <a:spcPts val="0"/>
              </a:spcAft>
              <a:buSzPts val="1665"/>
              <a:buNone/>
            </a:pPr>
            <a:r>
              <a:rPr b="1" lang="en">
                <a:solidFill>
                  <a:schemeClr val="dk1"/>
                </a:solidFill>
              </a:rPr>
              <a:t>Importance:</a:t>
            </a:r>
            <a:r>
              <a:rPr lang="en">
                <a:solidFill>
                  <a:schemeClr val="dk1"/>
                </a:solidFill>
              </a:rPr>
              <a:t> Language models process text at the token level, allowing them to analyze and generate text based on the context and relationships between individual tokens.</a:t>
            </a:r>
            <a:endParaRPr>
              <a:solidFill>
                <a:schemeClr val="dk1"/>
              </a:solidFill>
            </a:endParaRPr>
          </a:p>
          <a:p>
            <a:pPr indent="0" lvl="0" marL="0" rtl="0" algn="l">
              <a:lnSpc>
                <a:spcPct val="130000"/>
              </a:lnSpc>
              <a:spcBef>
                <a:spcPts val="0"/>
              </a:spcBef>
              <a:spcAft>
                <a:spcPts val="0"/>
              </a:spcAft>
              <a:buSzPts val="1665"/>
              <a:buNone/>
            </a:pPr>
            <a:r>
              <a:t/>
            </a:r>
            <a:endParaRPr>
              <a:solidFill>
                <a:schemeClr val="dk1"/>
              </a:solidFill>
            </a:endParaRPr>
          </a:p>
        </p:txBody>
      </p:sp>
      <p:sp>
        <p:nvSpPr>
          <p:cNvPr id="173" name="Google Shape;173;g2a88b16ccb7_0_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What is the context window of LLMs?</a:t>
            </a:r>
            <a:endParaRPr/>
          </a:p>
        </p:txBody>
      </p:sp>
      <p:sp>
        <p:nvSpPr>
          <p:cNvPr id="179" name="Google Shape;179;p6"/>
          <p:cNvSpPr txBox="1"/>
          <p:nvPr>
            <p:ph idx="1" type="body"/>
          </p:nvPr>
        </p:nvSpPr>
        <p:spPr>
          <a:xfrm>
            <a:off x="500558" y="1152475"/>
            <a:ext cx="8520600" cy="2677626"/>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rgbClr val="000000"/>
              </a:buClr>
              <a:buSzPts val="1600"/>
              <a:buNone/>
            </a:pPr>
            <a:r>
              <a:rPr b="1" lang="en">
                <a:solidFill>
                  <a:srgbClr val="FF0000"/>
                </a:solidFill>
              </a:rPr>
              <a:t>Context window </a:t>
            </a:r>
            <a:r>
              <a:rPr lang="en">
                <a:solidFill>
                  <a:srgbClr val="000000"/>
                </a:solidFill>
              </a:rPr>
              <a:t>is a textual range around the target token that a Large Language Model(LLM) can process at the time information is generated.</a:t>
            </a:r>
            <a:endParaRPr/>
          </a:p>
          <a:p>
            <a:pPr indent="0" lvl="0" marL="0" rtl="0" algn="l">
              <a:lnSpc>
                <a:spcPct val="100000"/>
              </a:lnSpc>
              <a:spcBef>
                <a:spcPts val="0"/>
              </a:spcBef>
              <a:spcAft>
                <a:spcPts val="0"/>
              </a:spcAft>
              <a:buClr>
                <a:srgbClr val="000000"/>
              </a:buClr>
              <a:buSzPts val="1600"/>
              <a:buNone/>
            </a:pPr>
            <a:r>
              <a:rPr lang="en">
                <a:solidFill>
                  <a:srgbClr val="000000"/>
                </a:solidFill>
              </a:rPr>
              <a:t>Context window of:</a:t>
            </a:r>
            <a:endParaRPr/>
          </a:p>
          <a:p>
            <a:pPr indent="0" lvl="0" marL="0" rtl="0" algn="l">
              <a:lnSpc>
                <a:spcPct val="100000"/>
              </a:lnSpc>
              <a:spcBef>
                <a:spcPts val="0"/>
              </a:spcBef>
              <a:spcAft>
                <a:spcPts val="0"/>
              </a:spcAft>
              <a:buClr>
                <a:srgbClr val="000000"/>
              </a:buClr>
              <a:buSzPts val="1600"/>
              <a:buNone/>
            </a:pPr>
            <a:r>
              <a:t/>
            </a:r>
            <a:endParaRPr>
              <a:solidFill>
                <a:srgbClr val="000000"/>
              </a:solidFill>
            </a:endParaRPr>
          </a:p>
          <a:p>
            <a:pPr indent="-285750" lvl="0" marL="285750" rtl="0" algn="l">
              <a:lnSpc>
                <a:spcPct val="100000"/>
              </a:lnSpc>
              <a:spcBef>
                <a:spcPts val="0"/>
              </a:spcBef>
              <a:spcAft>
                <a:spcPts val="0"/>
              </a:spcAft>
              <a:buClr>
                <a:srgbClr val="000000"/>
              </a:buClr>
              <a:buSzPts val="1600"/>
              <a:buChar char="●"/>
            </a:pPr>
            <a:r>
              <a:rPr lang="en">
                <a:solidFill>
                  <a:srgbClr val="000000"/>
                </a:solidFill>
              </a:rPr>
              <a:t>GPT-3 is 32K tokens</a:t>
            </a:r>
            <a:endParaRPr/>
          </a:p>
          <a:p>
            <a:pPr indent="-285750" lvl="0" marL="285750" rtl="0" algn="l">
              <a:lnSpc>
                <a:spcPct val="100000"/>
              </a:lnSpc>
              <a:spcBef>
                <a:spcPts val="0"/>
              </a:spcBef>
              <a:spcAft>
                <a:spcPts val="0"/>
              </a:spcAft>
              <a:buClr>
                <a:srgbClr val="000000"/>
              </a:buClr>
              <a:buSzPts val="1600"/>
              <a:buChar char="●"/>
            </a:pPr>
            <a:r>
              <a:rPr lang="en">
                <a:solidFill>
                  <a:srgbClr val="000000"/>
                </a:solidFill>
              </a:rPr>
              <a:t>GPT-3.5-TURBO is tokens</a:t>
            </a:r>
            <a:endParaRPr/>
          </a:p>
          <a:p>
            <a:pPr indent="-285750" lvl="0" marL="285750" rtl="0" algn="l">
              <a:lnSpc>
                <a:spcPct val="100000"/>
              </a:lnSpc>
              <a:spcBef>
                <a:spcPts val="0"/>
              </a:spcBef>
              <a:spcAft>
                <a:spcPts val="0"/>
              </a:spcAft>
              <a:buClr>
                <a:srgbClr val="000000"/>
              </a:buClr>
              <a:buSzPts val="1600"/>
              <a:buChar char="●"/>
            </a:pPr>
            <a:r>
              <a:rPr lang="en">
                <a:solidFill>
                  <a:srgbClr val="000000"/>
                </a:solidFill>
              </a:rPr>
              <a:t>GPT-4 is 4096 tokens</a:t>
            </a:r>
            <a:endParaRPr/>
          </a:p>
          <a:p>
            <a:pPr indent="-285750" lvl="0" marL="285750" rtl="0" algn="l">
              <a:lnSpc>
                <a:spcPct val="100000"/>
              </a:lnSpc>
              <a:spcBef>
                <a:spcPts val="0"/>
              </a:spcBef>
              <a:spcAft>
                <a:spcPts val="0"/>
              </a:spcAft>
              <a:buClr>
                <a:srgbClr val="000000"/>
              </a:buClr>
              <a:buSzPts val="1600"/>
              <a:buChar char="●"/>
            </a:pPr>
            <a:r>
              <a:rPr lang="en">
                <a:solidFill>
                  <a:srgbClr val="000000"/>
                </a:solidFill>
              </a:rPr>
              <a:t>Bard is 1K tokens(by 17th Nov,2023)</a:t>
            </a:r>
            <a:endParaRPr/>
          </a:p>
          <a:p>
            <a:pPr indent="-285750" lvl="0" marL="285750" rtl="0" algn="l">
              <a:lnSpc>
                <a:spcPct val="100000"/>
              </a:lnSpc>
              <a:spcBef>
                <a:spcPts val="0"/>
              </a:spcBef>
              <a:spcAft>
                <a:spcPts val="0"/>
              </a:spcAft>
              <a:buClr>
                <a:srgbClr val="000000"/>
              </a:buClr>
              <a:buSzPts val="1600"/>
              <a:buChar char="●"/>
            </a:pPr>
            <a:r>
              <a:rPr lang="en">
                <a:solidFill>
                  <a:srgbClr val="000000"/>
                </a:solidFill>
              </a:rPr>
              <a:t>Gemini is 128K token</a:t>
            </a:r>
            <a:endParaRPr/>
          </a:p>
        </p:txBody>
      </p:sp>
      <p:sp>
        <p:nvSpPr>
          <p:cNvPr id="180" name="Google Shape;18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a88b16ccb7_0_256"/>
          <p:cNvSpPr txBox="1"/>
          <p:nvPr>
            <p:ph idx="1" type="body"/>
          </p:nvPr>
        </p:nvSpPr>
        <p:spPr>
          <a:xfrm>
            <a:off x="311700" y="298300"/>
            <a:ext cx="8520600" cy="42705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0"/>
              </a:spcBef>
              <a:spcAft>
                <a:spcPts val="0"/>
              </a:spcAft>
              <a:buSzPts val="1665"/>
              <a:buNone/>
            </a:pPr>
            <a:r>
              <a:t/>
            </a:r>
            <a:endParaRPr b="1"/>
          </a:p>
          <a:p>
            <a:pPr indent="0" lvl="0" marL="0" rtl="0" algn="l">
              <a:lnSpc>
                <a:spcPct val="130000"/>
              </a:lnSpc>
              <a:spcBef>
                <a:spcPts val="0"/>
              </a:spcBef>
              <a:spcAft>
                <a:spcPts val="0"/>
              </a:spcAft>
              <a:buSzPts val="1665"/>
              <a:buNone/>
            </a:pPr>
            <a:r>
              <a:t/>
            </a:r>
            <a:endParaRPr b="1"/>
          </a:p>
          <a:p>
            <a:pPr indent="0" lvl="0" marL="0" rtl="0" algn="l">
              <a:lnSpc>
                <a:spcPct val="130000"/>
              </a:lnSpc>
              <a:spcBef>
                <a:spcPts val="0"/>
              </a:spcBef>
              <a:spcAft>
                <a:spcPts val="0"/>
              </a:spcAft>
              <a:buSzPts val="1665"/>
              <a:buNone/>
            </a:pPr>
            <a:r>
              <a:t/>
            </a:r>
            <a:endParaRPr b="1"/>
          </a:p>
          <a:p>
            <a:pPr indent="0" lvl="0" marL="0" rtl="0" algn="l">
              <a:lnSpc>
                <a:spcPct val="130000"/>
              </a:lnSpc>
              <a:spcBef>
                <a:spcPts val="0"/>
              </a:spcBef>
              <a:spcAft>
                <a:spcPts val="0"/>
              </a:spcAft>
              <a:buSzPts val="1665"/>
              <a:buNone/>
            </a:pPr>
            <a:r>
              <a:t/>
            </a:r>
            <a:endParaRPr b="1"/>
          </a:p>
          <a:p>
            <a:pPr indent="0" lvl="0" marL="0" rtl="0" algn="l">
              <a:lnSpc>
                <a:spcPct val="130000"/>
              </a:lnSpc>
              <a:spcBef>
                <a:spcPts val="0"/>
              </a:spcBef>
              <a:spcAft>
                <a:spcPts val="0"/>
              </a:spcAft>
              <a:buSzPts val="1665"/>
              <a:buNone/>
            </a:pPr>
            <a:r>
              <a:t/>
            </a:r>
            <a:endParaRPr b="1"/>
          </a:p>
          <a:p>
            <a:pPr indent="0" lvl="0" marL="0" rtl="0" algn="l">
              <a:lnSpc>
                <a:spcPct val="130000"/>
              </a:lnSpc>
              <a:spcBef>
                <a:spcPts val="0"/>
              </a:spcBef>
              <a:spcAft>
                <a:spcPts val="0"/>
              </a:spcAft>
              <a:buSzPts val="1665"/>
              <a:buNone/>
            </a:pPr>
            <a:r>
              <a:t/>
            </a:r>
            <a:endParaRPr b="1"/>
          </a:p>
          <a:p>
            <a:pPr indent="0" lvl="0" marL="0" rtl="0" algn="ctr">
              <a:lnSpc>
                <a:spcPct val="130000"/>
              </a:lnSpc>
              <a:spcBef>
                <a:spcPts val="0"/>
              </a:spcBef>
              <a:spcAft>
                <a:spcPts val="0"/>
              </a:spcAft>
              <a:buSzPts val="1665"/>
              <a:buNone/>
            </a:pPr>
            <a:r>
              <a:rPr b="1" lang="en" sz="3000">
                <a:solidFill>
                  <a:schemeClr val="dk1"/>
                </a:solidFill>
              </a:rPr>
              <a:t>Prompt Engineering</a:t>
            </a:r>
            <a:endParaRPr b="1" sz="3000">
              <a:solidFill>
                <a:schemeClr val="dk1"/>
              </a:solidFill>
            </a:endParaRPr>
          </a:p>
        </p:txBody>
      </p:sp>
      <p:sp>
        <p:nvSpPr>
          <p:cNvPr id="186" name="Google Shape;186;g2a88b16ccb7_0_2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t>What is a prompt?</a:t>
            </a:r>
            <a:endParaRPr/>
          </a:p>
        </p:txBody>
      </p:sp>
      <p:sp>
        <p:nvSpPr>
          <p:cNvPr id="192" name="Google Shape;192;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SzPts val="1800"/>
              <a:buNone/>
            </a:pPr>
            <a:r>
              <a:rPr lang="en">
                <a:solidFill>
                  <a:schemeClr val="dk1"/>
                </a:solidFill>
              </a:rPr>
              <a:t> A prompt is a short  piece of text that is given to large language model as input and it can be used to control the output of the model in many ways.</a:t>
            </a:r>
            <a:endParaRPr/>
          </a:p>
        </p:txBody>
      </p:sp>
      <p:sp>
        <p:nvSpPr>
          <p:cNvPr id="193" name="Google Shape;193;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94" name="Google Shape;194;p7"/>
          <p:cNvPicPr preferRelativeResize="0"/>
          <p:nvPr/>
        </p:nvPicPr>
        <p:blipFill rotWithShape="1">
          <a:blip r:embed="rId3">
            <a:alphaModFix/>
          </a:blip>
          <a:srcRect b="0" l="0" r="0" t="0"/>
          <a:stretch/>
        </p:blipFill>
        <p:spPr>
          <a:xfrm>
            <a:off x="1102180" y="1878777"/>
            <a:ext cx="6096000" cy="3178040"/>
          </a:xfrm>
          <a:prstGeom prst="rect">
            <a:avLst/>
          </a:prstGeom>
          <a:noFill/>
          <a:ln>
            <a:noFill/>
          </a:ln>
        </p:spPr>
      </p:pic>
      <p:sp>
        <p:nvSpPr>
          <p:cNvPr id="195" name="Google Shape;195;p7"/>
          <p:cNvSpPr txBox="1"/>
          <p:nvPr/>
        </p:nvSpPr>
        <p:spPr>
          <a:xfrm>
            <a:off x="3657600" y="1657350"/>
            <a:ext cx="1828800" cy="182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6" name="Google Shape;196;p7"/>
          <p:cNvSpPr txBox="1"/>
          <p:nvPr/>
        </p:nvSpPr>
        <p:spPr>
          <a:xfrm>
            <a:off x="3657600" y="1657350"/>
            <a:ext cx="1828800" cy="182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7" name="Google Shape;197;p7"/>
          <p:cNvSpPr/>
          <p:nvPr/>
        </p:nvSpPr>
        <p:spPr>
          <a:xfrm>
            <a:off x="1102181" y="2109107"/>
            <a:ext cx="5919106" cy="2554109"/>
          </a:xfrm>
          <a:prstGeom prst="frame">
            <a:avLst>
              <a:gd fmla="val 0" name="adj1"/>
            </a:avLst>
          </a:prstGeom>
          <a:solidFill>
            <a:schemeClr val="accent1"/>
          </a:solid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g2a5e714351a_0_12"/>
          <p:cNvSpPr txBox="1"/>
          <p:nvPr>
            <p:ph idx="1" type="subTitle"/>
          </p:nvPr>
        </p:nvSpPr>
        <p:spPr>
          <a:xfrm>
            <a:off x="273349" y="1238365"/>
            <a:ext cx="8010600" cy="2895300"/>
          </a:xfrm>
          <a:prstGeom prst="rect">
            <a:avLst/>
          </a:prstGeom>
          <a:noFill/>
          <a:ln>
            <a:noFill/>
          </a:ln>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chemeClr val="dk1"/>
              </a:buClr>
              <a:buSzPts val="2100"/>
              <a:buChar char="●"/>
            </a:pPr>
            <a:r>
              <a:rPr lang="en" sz="2100">
                <a:solidFill>
                  <a:schemeClr val="dk1"/>
                </a:solidFill>
              </a:rPr>
              <a:t>Recap</a:t>
            </a:r>
            <a:endParaRPr sz="2100">
              <a:solidFill>
                <a:schemeClr val="dk1"/>
              </a:solidFill>
            </a:endParaRPr>
          </a:p>
          <a:p>
            <a:pPr indent="-361950" lvl="0" marL="457200" rtl="0" algn="l">
              <a:lnSpc>
                <a:spcPct val="150000"/>
              </a:lnSpc>
              <a:spcBef>
                <a:spcPts val="0"/>
              </a:spcBef>
              <a:spcAft>
                <a:spcPts val="0"/>
              </a:spcAft>
              <a:buClr>
                <a:schemeClr val="dk1"/>
              </a:buClr>
              <a:buSzPts val="2100"/>
              <a:buChar char="●"/>
            </a:pPr>
            <a:r>
              <a:rPr lang="en" sz="2100">
                <a:solidFill>
                  <a:schemeClr val="dk1"/>
                </a:solidFill>
              </a:rPr>
              <a:t>Generative AI</a:t>
            </a:r>
            <a:endParaRPr sz="2100">
              <a:solidFill>
                <a:schemeClr val="dk1"/>
              </a:solidFill>
            </a:endParaRPr>
          </a:p>
          <a:p>
            <a:pPr indent="-317500" lvl="1" marL="914400" rtl="0" algn="l">
              <a:lnSpc>
                <a:spcPct val="150000"/>
              </a:lnSpc>
              <a:spcBef>
                <a:spcPts val="0"/>
              </a:spcBef>
              <a:spcAft>
                <a:spcPts val="0"/>
              </a:spcAft>
              <a:buClr>
                <a:schemeClr val="dk1"/>
              </a:buClr>
              <a:buSzPts val="2100"/>
              <a:buNone/>
            </a:pPr>
            <a:r>
              <a:rPr lang="en" sz="2100">
                <a:solidFill>
                  <a:schemeClr val="dk1"/>
                </a:solidFill>
              </a:rPr>
              <a:t>LLM vs Diffusion Models</a:t>
            </a:r>
            <a:endParaRPr sz="2100">
              <a:solidFill>
                <a:schemeClr val="dk1"/>
              </a:solidFill>
            </a:endParaRPr>
          </a:p>
          <a:p>
            <a:pPr indent="-361950" lvl="0" marL="457200" rtl="0" algn="l">
              <a:lnSpc>
                <a:spcPct val="150000"/>
              </a:lnSpc>
              <a:spcBef>
                <a:spcPts val="0"/>
              </a:spcBef>
              <a:spcAft>
                <a:spcPts val="0"/>
              </a:spcAft>
              <a:buClr>
                <a:schemeClr val="dk1"/>
              </a:buClr>
              <a:buSzPts val="2100"/>
              <a:buChar char="●"/>
            </a:pPr>
            <a:r>
              <a:rPr lang="en" sz="2100">
                <a:solidFill>
                  <a:schemeClr val="dk1"/>
                </a:solidFill>
              </a:rPr>
              <a:t>Prompting</a:t>
            </a:r>
            <a:endParaRPr sz="2100">
              <a:solidFill>
                <a:schemeClr val="dk1"/>
              </a:solidFill>
            </a:endParaRPr>
          </a:p>
        </p:txBody>
      </p:sp>
      <p:sp>
        <p:nvSpPr>
          <p:cNvPr id="63" name="Google Shape;63;g2a5e714351a_0_12"/>
          <p:cNvSpPr txBox="1"/>
          <p:nvPr>
            <p:ph type="ctrTitle"/>
          </p:nvPr>
        </p:nvSpPr>
        <p:spPr>
          <a:xfrm>
            <a:off x="273350" y="437925"/>
            <a:ext cx="7674000" cy="6570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sz="3000"/>
              <a:t>Agenda</a:t>
            </a:r>
            <a:endParaRPr b="1"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a88b16ccb7_0_30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00"/>
              <a:t>What is Prompt Engineering?</a:t>
            </a:r>
            <a:endParaRPr b="1" sz="3000"/>
          </a:p>
        </p:txBody>
      </p:sp>
      <p:sp>
        <p:nvSpPr>
          <p:cNvPr id="203" name="Google Shape;203;g2a88b16ccb7_0_30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34327" lvl="0" marL="457200" rtl="0" algn="l">
              <a:lnSpc>
                <a:spcPct val="150000"/>
              </a:lnSpc>
              <a:spcBef>
                <a:spcPts val="0"/>
              </a:spcBef>
              <a:spcAft>
                <a:spcPts val="0"/>
              </a:spcAft>
              <a:buClr>
                <a:schemeClr val="dk1"/>
              </a:buClr>
              <a:buSzPts val="1665"/>
              <a:buChar char="●"/>
            </a:pPr>
            <a:r>
              <a:rPr lang="en">
                <a:solidFill>
                  <a:schemeClr val="dk1"/>
                </a:solidFill>
              </a:rPr>
              <a:t>Prompt engineering involves crafting tailored instructions or queries to guide the language model towards desired outputs.</a:t>
            </a:r>
            <a:endParaRPr>
              <a:solidFill>
                <a:schemeClr val="dk1"/>
              </a:solidFill>
            </a:endParaRPr>
          </a:p>
          <a:p>
            <a:pPr indent="-334327" lvl="0" marL="457200" rtl="0" algn="l">
              <a:lnSpc>
                <a:spcPct val="150000"/>
              </a:lnSpc>
              <a:spcBef>
                <a:spcPts val="0"/>
              </a:spcBef>
              <a:spcAft>
                <a:spcPts val="0"/>
              </a:spcAft>
              <a:buClr>
                <a:schemeClr val="dk1"/>
              </a:buClr>
              <a:buSzPts val="1665"/>
              <a:buChar char="●"/>
            </a:pPr>
            <a:r>
              <a:rPr lang="en">
                <a:solidFill>
                  <a:schemeClr val="dk1"/>
                </a:solidFill>
              </a:rPr>
              <a:t>It helps shape the behavior of the model and improves response quality.</a:t>
            </a:r>
            <a:endParaRPr>
              <a:solidFill>
                <a:schemeClr val="dk1"/>
              </a:solidFill>
            </a:endParaRPr>
          </a:p>
        </p:txBody>
      </p:sp>
      <p:sp>
        <p:nvSpPr>
          <p:cNvPr id="204" name="Google Shape;204;g2a88b16ccb7_0_3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2a88b16ccb7_0_3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Anatomy of Prompt</a:t>
            </a:r>
            <a:endParaRPr b="1" sz="3020"/>
          </a:p>
        </p:txBody>
      </p:sp>
      <p:sp>
        <p:nvSpPr>
          <p:cNvPr id="210" name="Google Shape;210;g2a88b16ccb7_0_357"/>
          <p:cNvSpPr txBox="1"/>
          <p:nvPr>
            <p:ph idx="1" type="body"/>
          </p:nvPr>
        </p:nvSpPr>
        <p:spPr>
          <a:xfrm>
            <a:off x="257325" y="1132275"/>
            <a:ext cx="3110400" cy="39246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0"/>
              </a:spcBef>
              <a:spcAft>
                <a:spcPts val="0"/>
              </a:spcAft>
              <a:buSzPts val="1665"/>
              <a:buNone/>
            </a:pPr>
            <a:r>
              <a:rPr b="1" lang="en">
                <a:solidFill>
                  <a:schemeClr val="dk1"/>
                </a:solidFill>
              </a:rPr>
              <a:t>Definition:</a:t>
            </a:r>
            <a:r>
              <a:rPr lang="en">
                <a:solidFill>
                  <a:schemeClr val="dk1"/>
                </a:solidFill>
              </a:rPr>
              <a:t> In the context of language models, a prompt refers to the </a:t>
            </a:r>
            <a:r>
              <a:rPr b="1" lang="en">
                <a:solidFill>
                  <a:srgbClr val="CC0000"/>
                </a:solidFill>
              </a:rPr>
              <a:t>input</a:t>
            </a:r>
            <a:r>
              <a:rPr lang="en">
                <a:solidFill>
                  <a:schemeClr val="dk1"/>
                </a:solidFill>
              </a:rPr>
              <a:t> or </a:t>
            </a:r>
            <a:r>
              <a:rPr b="1" lang="en">
                <a:solidFill>
                  <a:srgbClr val="CC0000"/>
                </a:solidFill>
              </a:rPr>
              <a:t>instruction provided</a:t>
            </a:r>
            <a:r>
              <a:rPr lang="en">
                <a:solidFill>
                  <a:schemeClr val="dk1"/>
                </a:solidFill>
              </a:rPr>
              <a:t> to the model to generate a specific response or output</a:t>
            </a:r>
            <a:endParaRPr>
              <a:solidFill>
                <a:schemeClr val="dk1"/>
              </a:solidFill>
            </a:endParaRPr>
          </a:p>
        </p:txBody>
      </p:sp>
      <p:sp>
        <p:nvSpPr>
          <p:cNvPr id="211" name="Google Shape;211;g2a88b16ccb7_0_3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212" name="Google Shape;212;g2a88b16ccb7_0_357"/>
          <p:cNvSpPr txBox="1"/>
          <p:nvPr/>
        </p:nvSpPr>
        <p:spPr>
          <a:xfrm>
            <a:off x="4220625" y="1327150"/>
            <a:ext cx="41001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Parts of a Good Prompt (Not all are necessary for each and every prompt.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1- Simulate Persona</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2- Task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3- Steps to complete Task</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4- Context/Constraints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5- Goal</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6- Format Output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2a5e714351a_0_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020"/>
              <a:t>Week Summary</a:t>
            </a:r>
            <a:r>
              <a:rPr b="1" lang="en" sz="3020"/>
              <a:t> </a:t>
            </a:r>
            <a:endParaRPr b="1" sz="3020"/>
          </a:p>
        </p:txBody>
      </p:sp>
      <p:sp>
        <p:nvSpPr>
          <p:cNvPr id="218" name="Google Shape;218;g2a5e714351a_0_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chemeClr val="dk1"/>
              </a:buClr>
              <a:buSzPts val="2100"/>
              <a:buAutoNum type="arabicPeriod"/>
            </a:pPr>
            <a:r>
              <a:rPr lang="en" sz="2100">
                <a:solidFill>
                  <a:schemeClr val="dk1"/>
                </a:solidFill>
              </a:rPr>
              <a:t>Deep Learning </a:t>
            </a:r>
            <a:endParaRPr sz="2100">
              <a:solidFill>
                <a:schemeClr val="dk1"/>
              </a:solidFill>
            </a:endParaRPr>
          </a:p>
          <a:p>
            <a:pPr indent="-361950" lvl="1" marL="914400" rtl="0" algn="l">
              <a:lnSpc>
                <a:spcPct val="150000"/>
              </a:lnSpc>
              <a:spcBef>
                <a:spcPts val="0"/>
              </a:spcBef>
              <a:spcAft>
                <a:spcPts val="0"/>
              </a:spcAft>
              <a:buClr>
                <a:schemeClr val="dk1"/>
              </a:buClr>
              <a:buSzPts val="2100"/>
              <a:buChar char="○"/>
            </a:pPr>
            <a:r>
              <a:rPr lang="en" sz="2100">
                <a:solidFill>
                  <a:schemeClr val="dk1"/>
                </a:solidFill>
              </a:rPr>
              <a:t>Neural Networks</a:t>
            </a:r>
            <a:endParaRPr sz="2100">
              <a:solidFill>
                <a:schemeClr val="dk1"/>
              </a:solidFill>
            </a:endParaRPr>
          </a:p>
          <a:p>
            <a:pPr indent="-361950" lvl="0" marL="457200" rtl="0" algn="l">
              <a:lnSpc>
                <a:spcPct val="150000"/>
              </a:lnSpc>
              <a:spcBef>
                <a:spcPts val="0"/>
              </a:spcBef>
              <a:spcAft>
                <a:spcPts val="0"/>
              </a:spcAft>
              <a:buClr>
                <a:schemeClr val="dk1"/>
              </a:buClr>
              <a:buSzPts val="2100"/>
              <a:buAutoNum type="arabicPeriod"/>
            </a:pPr>
            <a:r>
              <a:rPr lang="en" sz="2100">
                <a:solidFill>
                  <a:schemeClr val="dk1"/>
                </a:solidFill>
              </a:rPr>
              <a:t>Generative AI</a:t>
            </a:r>
            <a:endParaRPr sz="2100">
              <a:solidFill>
                <a:schemeClr val="dk1"/>
              </a:solidFill>
            </a:endParaRPr>
          </a:p>
          <a:p>
            <a:pPr indent="-361950" lvl="0" marL="457200" rtl="0" algn="l">
              <a:lnSpc>
                <a:spcPct val="150000"/>
              </a:lnSpc>
              <a:spcBef>
                <a:spcPts val="0"/>
              </a:spcBef>
              <a:spcAft>
                <a:spcPts val="0"/>
              </a:spcAft>
              <a:buClr>
                <a:schemeClr val="dk1"/>
              </a:buClr>
              <a:buSzPts val="2100"/>
              <a:buAutoNum type="arabicPeriod"/>
            </a:pPr>
            <a:r>
              <a:rPr lang="en" sz="2100">
                <a:solidFill>
                  <a:schemeClr val="dk1"/>
                </a:solidFill>
              </a:rPr>
              <a:t>Discriminative vs Generative AI</a:t>
            </a:r>
            <a:endParaRPr sz="2100">
              <a:solidFill>
                <a:schemeClr val="dk1"/>
              </a:solidFill>
            </a:endParaRPr>
          </a:p>
          <a:p>
            <a:pPr indent="-361950" lvl="0" marL="457200" rtl="0" algn="l">
              <a:lnSpc>
                <a:spcPct val="150000"/>
              </a:lnSpc>
              <a:spcBef>
                <a:spcPts val="0"/>
              </a:spcBef>
              <a:spcAft>
                <a:spcPts val="0"/>
              </a:spcAft>
              <a:buClr>
                <a:schemeClr val="dk1"/>
              </a:buClr>
              <a:buSzPts val="2100"/>
              <a:buAutoNum type="arabicPeriod"/>
            </a:pPr>
            <a:r>
              <a:rPr lang="en" sz="2100">
                <a:solidFill>
                  <a:schemeClr val="dk1"/>
                </a:solidFill>
              </a:rPr>
              <a:t>Tokens</a:t>
            </a:r>
            <a:endParaRPr sz="2100">
              <a:solidFill>
                <a:schemeClr val="dk1"/>
              </a:solidFill>
            </a:endParaRPr>
          </a:p>
          <a:p>
            <a:pPr indent="-361950" lvl="0" marL="457200" rtl="0" algn="l">
              <a:lnSpc>
                <a:spcPct val="150000"/>
              </a:lnSpc>
              <a:spcBef>
                <a:spcPts val="0"/>
              </a:spcBef>
              <a:spcAft>
                <a:spcPts val="0"/>
              </a:spcAft>
              <a:buClr>
                <a:schemeClr val="dk1"/>
              </a:buClr>
              <a:buSzPts val="2100"/>
              <a:buAutoNum type="arabicPeriod"/>
            </a:pPr>
            <a:r>
              <a:rPr lang="en" sz="2100">
                <a:solidFill>
                  <a:schemeClr val="dk1"/>
                </a:solidFill>
              </a:rPr>
              <a:t>Context Window</a:t>
            </a:r>
            <a:endParaRPr sz="2100">
              <a:solidFill>
                <a:schemeClr val="dk1"/>
              </a:solidFill>
            </a:endParaRPr>
          </a:p>
        </p:txBody>
      </p:sp>
      <p:sp>
        <p:nvSpPr>
          <p:cNvPr id="219" name="Google Shape;219;g2a5e714351a_0_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1f2b1e2611c_1_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Next Lecture:</a:t>
            </a:r>
            <a:endParaRPr b="1" sz="3000"/>
          </a:p>
        </p:txBody>
      </p:sp>
      <p:sp>
        <p:nvSpPr>
          <p:cNvPr id="225" name="Google Shape;225;g1f2b1e2611c_1_8"/>
          <p:cNvSpPr txBox="1"/>
          <p:nvPr>
            <p:ph idx="1" type="body"/>
          </p:nvPr>
        </p:nvSpPr>
        <p:spPr>
          <a:xfrm>
            <a:off x="311700" y="1132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Lecture 05 - Prompt Engineering</a:t>
            </a:r>
            <a:endParaRPr b="1">
              <a:solidFill>
                <a:schemeClr val="dk1"/>
              </a:solidFill>
            </a:endParaRPr>
          </a:p>
          <a:p>
            <a:pPr indent="0" lvl="0" marL="0" rtl="0" algn="l">
              <a:spcBef>
                <a:spcPts val="0"/>
              </a:spcBef>
              <a:spcAft>
                <a:spcPts val="0"/>
              </a:spcAft>
              <a:buNone/>
            </a:pPr>
            <a:r>
              <a:rPr b="1" lang="en" u="sng">
                <a:solidFill>
                  <a:schemeClr val="hlink"/>
                </a:solidFill>
                <a:hlinkClick r:id="rId3"/>
              </a:rPr>
              <a:t>Click Here</a:t>
            </a:r>
            <a:endParaRPr b="1">
              <a:solidFill>
                <a:schemeClr val="dk1"/>
              </a:solidFill>
            </a:endParaRPr>
          </a:p>
        </p:txBody>
      </p:sp>
      <p:sp>
        <p:nvSpPr>
          <p:cNvPr id="226" name="Google Shape;226;g1f2b1e2611c_1_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1f2b1e2611c_1_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Previous lecture:</a:t>
            </a:r>
            <a:endParaRPr sz="3000"/>
          </a:p>
        </p:txBody>
      </p:sp>
      <p:sp>
        <p:nvSpPr>
          <p:cNvPr id="69" name="Google Shape;69;g1f2b1e2611c_1_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Lecture 03 - Deep Learning</a:t>
            </a:r>
            <a:endParaRPr b="1">
              <a:solidFill>
                <a:schemeClr val="dk1"/>
              </a:solidFill>
            </a:endParaRPr>
          </a:p>
          <a:p>
            <a:pPr indent="0" lvl="0" marL="0" rtl="0" algn="l">
              <a:spcBef>
                <a:spcPts val="0"/>
              </a:spcBef>
              <a:spcAft>
                <a:spcPts val="0"/>
              </a:spcAft>
              <a:buNone/>
            </a:pPr>
            <a:r>
              <a:rPr b="1" lang="en" u="sng">
                <a:solidFill>
                  <a:schemeClr val="hlink"/>
                </a:solidFill>
                <a:hlinkClick r:id="rId3"/>
              </a:rPr>
              <a:t>Click Here</a:t>
            </a:r>
            <a:endParaRPr b="1">
              <a:solidFill>
                <a:schemeClr val="dk1"/>
              </a:solidFill>
            </a:endParaRPr>
          </a:p>
        </p:txBody>
      </p:sp>
      <p:sp>
        <p:nvSpPr>
          <p:cNvPr id="70" name="Google Shape;70;g1f2b1e2611c_1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g26418f85a2e_0_0"/>
          <p:cNvSpPr txBox="1"/>
          <p:nvPr>
            <p:ph idx="1" type="subTitle"/>
          </p:nvPr>
        </p:nvSpPr>
        <p:spPr>
          <a:xfrm>
            <a:off x="311700" y="208207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 sz="3200">
                <a:solidFill>
                  <a:schemeClr val="dk1"/>
                </a:solidFill>
              </a:rPr>
              <a:t>Recap</a:t>
            </a:r>
            <a:endParaRPr b="1" sz="3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26418f85a2e_0_5"/>
          <p:cNvSpPr txBox="1"/>
          <p:nvPr>
            <p:ph type="ctrTitle"/>
          </p:nvPr>
        </p:nvSpPr>
        <p:spPr>
          <a:xfrm>
            <a:off x="-2359149" y="285750"/>
            <a:ext cx="8520600" cy="149664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3020"/>
              <a:t>Deep Learning</a:t>
            </a:r>
            <a:endParaRPr b="1" sz="3020"/>
          </a:p>
        </p:txBody>
      </p:sp>
      <p:sp>
        <p:nvSpPr>
          <p:cNvPr id="81" name="Google Shape;81;g26418f85a2e_0_5"/>
          <p:cNvSpPr txBox="1"/>
          <p:nvPr>
            <p:ph idx="1" type="subTitle"/>
          </p:nvPr>
        </p:nvSpPr>
        <p:spPr>
          <a:xfrm>
            <a:off x="623400" y="870857"/>
            <a:ext cx="8520600" cy="1043570"/>
          </a:xfrm>
          <a:prstGeom prst="rect">
            <a:avLst/>
          </a:prstGeom>
          <a:noFill/>
          <a:ln>
            <a:noFill/>
          </a:ln>
        </p:spPr>
        <p:txBody>
          <a:bodyPr anchorCtr="0" anchor="b" bIns="91425" lIns="91425" spcFirstLastPara="1" rIns="91425" wrap="square" tIns="91425">
            <a:noAutofit/>
          </a:bodyPr>
          <a:lstStyle/>
          <a:p>
            <a:pPr indent="-342900" lvl="0" marL="457200" rtl="1" algn="l">
              <a:lnSpc>
                <a:spcPct val="100000"/>
              </a:lnSpc>
              <a:spcBef>
                <a:spcPts val="0"/>
              </a:spcBef>
              <a:spcAft>
                <a:spcPts val="0"/>
              </a:spcAft>
              <a:buSzPts val="2800"/>
              <a:buNone/>
            </a:pPr>
            <a:r>
              <a:rPr lang="en" sz="1800">
                <a:solidFill>
                  <a:srgbClr val="000000"/>
                </a:solidFill>
              </a:rPr>
              <a:t>Deep learning simulates our brain, helping systems learn to identify object and perform complex task with increasing accuracy without human intervention</a:t>
            </a:r>
            <a:endParaRPr/>
          </a:p>
          <a:p>
            <a:pPr indent="-342900" lvl="0" marL="457200" rtl="1" algn="l">
              <a:lnSpc>
                <a:spcPct val="100000"/>
              </a:lnSpc>
              <a:spcBef>
                <a:spcPts val="0"/>
              </a:spcBef>
              <a:spcAft>
                <a:spcPts val="0"/>
              </a:spcAft>
              <a:buSzPts val="2800"/>
              <a:buNone/>
            </a:pPr>
            <a:r>
              <a:rPr lang="en" sz="1800">
                <a:solidFill>
                  <a:srgbClr val="000000"/>
                </a:solidFill>
              </a:rPr>
              <a:t>(as required by machine learning).    </a:t>
            </a:r>
            <a:endParaRPr/>
          </a:p>
        </p:txBody>
      </p:sp>
      <p:sp>
        <p:nvSpPr>
          <p:cNvPr id="82" name="Google Shape;82;g26418f85a2e_0_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83" name="Google Shape;83;g26418f85a2e_0_5"/>
          <p:cNvPicPr preferRelativeResize="0"/>
          <p:nvPr/>
        </p:nvPicPr>
        <p:blipFill rotWithShape="1">
          <a:blip r:embed="rId3">
            <a:alphaModFix/>
          </a:blip>
          <a:srcRect b="0" l="0" r="0" t="0"/>
          <a:stretch/>
        </p:blipFill>
        <p:spPr>
          <a:xfrm>
            <a:off x="1251856" y="2046457"/>
            <a:ext cx="6096000" cy="30970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txBox="1"/>
          <p:nvPr>
            <p:ph type="title"/>
          </p:nvPr>
        </p:nvSpPr>
        <p:spPr>
          <a:xfrm>
            <a:off x="311700" y="445025"/>
            <a:ext cx="3268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720"/>
              <a:t>Biological Neuron</a:t>
            </a:r>
            <a:endParaRPr b="1" sz="2720"/>
          </a:p>
        </p:txBody>
      </p:sp>
      <p:pic>
        <p:nvPicPr>
          <p:cNvPr id="89" name="Google Shape;89;p14"/>
          <p:cNvPicPr preferRelativeResize="0"/>
          <p:nvPr/>
        </p:nvPicPr>
        <p:blipFill rotWithShape="1">
          <a:blip r:embed="rId3">
            <a:alphaModFix/>
          </a:blip>
          <a:srcRect b="0" l="52622" r="0" t="0"/>
          <a:stretch/>
        </p:blipFill>
        <p:spPr>
          <a:xfrm>
            <a:off x="4865926" y="1097525"/>
            <a:ext cx="4187901" cy="2829575"/>
          </a:xfrm>
          <a:prstGeom prst="rect">
            <a:avLst/>
          </a:prstGeom>
          <a:noFill/>
          <a:ln>
            <a:noFill/>
          </a:ln>
        </p:spPr>
      </p:pic>
      <p:pic>
        <p:nvPicPr>
          <p:cNvPr id="90" name="Google Shape;90;p14"/>
          <p:cNvPicPr preferRelativeResize="0"/>
          <p:nvPr/>
        </p:nvPicPr>
        <p:blipFill rotWithShape="1">
          <a:blip r:embed="rId3">
            <a:alphaModFix/>
          </a:blip>
          <a:srcRect b="0" l="0" r="49650" t="0"/>
          <a:stretch/>
        </p:blipFill>
        <p:spPr>
          <a:xfrm>
            <a:off x="51850" y="1097513"/>
            <a:ext cx="4450527" cy="2829575"/>
          </a:xfrm>
          <a:prstGeom prst="rect">
            <a:avLst/>
          </a:prstGeom>
          <a:noFill/>
          <a:ln>
            <a:noFill/>
          </a:ln>
        </p:spPr>
      </p:pic>
      <p:sp>
        <p:nvSpPr>
          <p:cNvPr id="91" name="Google Shape;91;p14"/>
          <p:cNvSpPr txBox="1"/>
          <p:nvPr>
            <p:ph type="title"/>
          </p:nvPr>
        </p:nvSpPr>
        <p:spPr>
          <a:xfrm>
            <a:off x="4865925" y="445025"/>
            <a:ext cx="3173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820"/>
              <a:t>Artificial Neuron</a:t>
            </a:r>
            <a:endParaRPr b="1" sz="2820"/>
          </a:p>
        </p:txBody>
      </p:sp>
      <p:pic>
        <p:nvPicPr>
          <p:cNvPr id="92" name="Google Shape;92;p14"/>
          <p:cNvPicPr preferRelativeResize="0"/>
          <p:nvPr/>
        </p:nvPicPr>
        <p:blipFill rotWithShape="1">
          <a:blip r:embed="rId4">
            <a:alphaModFix/>
          </a:blip>
          <a:srcRect b="0" l="0" r="0" t="0"/>
          <a:stretch/>
        </p:blipFill>
        <p:spPr>
          <a:xfrm>
            <a:off x="2528050" y="3278525"/>
            <a:ext cx="3727450" cy="1813800"/>
          </a:xfrm>
          <a:prstGeom prst="rect">
            <a:avLst/>
          </a:prstGeom>
          <a:noFill/>
          <a:ln>
            <a:noFill/>
          </a:ln>
        </p:spPr>
      </p:pic>
      <p:sp>
        <p:nvSpPr>
          <p:cNvPr id="93" name="Google Shape;9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20"/>
              <a:t>Neural Network</a:t>
            </a:r>
            <a:endParaRPr b="1" sz="3020"/>
          </a:p>
        </p:txBody>
      </p:sp>
      <p:sp>
        <p:nvSpPr>
          <p:cNvPr id="99" name="Google Shape;9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00" name="Google Shape;100;p15"/>
          <p:cNvPicPr preferRelativeResize="0"/>
          <p:nvPr/>
        </p:nvPicPr>
        <p:blipFill rotWithShape="1">
          <a:blip r:embed="rId3">
            <a:alphaModFix/>
          </a:blip>
          <a:srcRect b="0" l="0" r="0" t="0"/>
          <a:stretch/>
        </p:blipFill>
        <p:spPr>
          <a:xfrm>
            <a:off x="1387850" y="1076125"/>
            <a:ext cx="6634508" cy="3980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ML vs. DL</a:t>
            </a:r>
            <a:endParaRPr b="1" sz="3020"/>
          </a:p>
        </p:txBody>
      </p:sp>
      <p:sp>
        <p:nvSpPr>
          <p:cNvPr id="106" name="Google Shape;10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07" name="Google Shape;107;p17"/>
          <p:cNvPicPr preferRelativeResize="0"/>
          <p:nvPr/>
        </p:nvPicPr>
        <p:blipFill rotWithShape="1">
          <a:blip r:embed="rId3">
            <a:alphaModFix/>
          </a:blip>
          <a:srcRect b="0" l="0" r="0" t="0"/>
          <a:stretch/>
        </p:blipFill>
        <p:spPr>
          <a:xfrm>
            <a:off x="163975" y="1017725"/>
            <a:ext cx="8609151" cy="40391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sp>
        <p:nvSpPr>
          <p:cNvPr id="112" name="Google Shape;112;g26436289953_0_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00"/>
              <a:t>Generative AI </a:t>
            </a:r>
            <a:endParaRPr b="1" sz="3000"/>
          </a:p>
        </p:txBody>
      </p:sp>
      <p:sp>
        <p:nvSpPr>
          <p:cNvPr id="113" name="Google Shape;113;g26436289953_0_14"/>
          <p:cNvSpPr txBox="1"/>
          <p:nvPr>
            <p:ph idx="1" type="body"/>
          </p:nvPr>
        </p:nvSpPr>
        <p:spPr>
          <a:xfrm>
            <a:off x="311700" y="1152475"/>
            <a:ext cx="8520600" cy="1015632"/>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rgbClr val="000000"/>
              </a:buClr>
              <a:buSzPts val="1600"/>
              <a:buNone/>
            </a:pPr>
            <a:r>
              <a:rPr lang="en">
                <a:solidFill>
                  <a:srgbClr val="000000"/>
                </a:solidFill>
              </a:rPr>
              <a:t>Generative AI, also </a:t>
            </a:r>
            <a:r>
              <a:rPr b="1" lang="en">
                <a:solidFill>
                  <a:srgbClr val="FF0000"/>
                </a:solidFill>
              </a:rPr>
              <a:t>known as GenAI </a:t>
            </a:r>
            <a:r>
              <a:rPr lang="en">
                <a:solidFill>
                  <a:srgbClr val="000000"/>
                </a:solidFill>
              </a:rPr>
              <a:t>is a type of </a:t>
            </a:r>
            <a:r>
              <a:rPr b="1" lang="en">
                <a:solidFill>
                  <a:srgbClr val="FF0000"/>
                </a:solidFill>
              </a:rPr>
              <a:t>artificial intelligence  </a:t>
            </a:r>
            <a:r>
              <a:rPr lang="en">
                <a:solidFill>
                  <a:srgbClr val="000000"/>
                </a:solidFill>
              </a:rPr>
              <a:t>that </a:t>
            </a:r>
            <a:r>
              <a:rPr b="1" lang="en">
                <a:solidFill>
                  <a:srgbClr val="FF0000"/>
                </a:solidFill>
              </a:rPr>
              <a:t>creates new content </a:t>
            </a:r>
            <a:r>
              <a:rPr lang="en">
                <a:solidFill>
                  <a:srgbClr val="000000"/>
                </a:solidFill>
              </a:rPr>
              <a:t>based on the </a:t>
            </a:r>
            <a:r>
              <a:rPr b="1" lang="en">
                <a:solidFill>
                  <a:srgbClr val="FF0000"/>
                </a:solidFill>
              </a:rPr>
              <a:t>patterns learned from existing data</a:t>
            </a:r>
            <a:r>
              <a:rPr lang="en">
                <a:solidFill>
                  <a:srgbClr val="000000"/>
                </a:solidFill>
              </a:rPr>
              <a:t> .These algorithms can generate text, images, videos, audio, code etc. </a:t>
            </a:r>
            <a:endParaRPr/>
          </a:p>
        </p:txBody>
      </p:sp>
      <p:sp>
        <p:nvSpPr>
          <p:cNvPr id="114" name="Google Shape;114;g26436289953_0_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15" name="Google Shape;115;g26436289953_0_14"/>
          <p:cNvPicPr preferRelativeResize="0"/>
          <p:nvPr/>
        </p:nvPicPr>
        <p:blipFill rotWithShape="1">
          <a:blip r:embed="rId3">
            <a:alphaModFix/>
          </a:blip>
          <a:srcRect b="17139" l="0" r="0" t="0"/>
          <a:stretch/>
        </p:blipFill>
        <p:spPr>
          <a:xfrm>
            <a:off x="2183908" y="2263792"/>
            <a:ext cx="4494320" cy="2793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